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2"/>
  </p:notesMasterIdLst>
  <p:sldIdLst>
    <p:sldId id="356" r:id="rId2"/>
    <p:sldId id="419" r:id="rId3"/>
    <p:sldId id="420" r:id="rId4"/>
    <p:sldId id="374" r:id="rId5"/>
    <p:sldId id="392" r:id="rId6"/>
    <p:sldId id="398" r:id="rId7"/>
    <p:sldId id="397" r:id="rId8"/>
    <p:sldId id="396" r:id="rId9"/>
    <p:sldId id="395" r:id="rId10"/>
    <p:sldId id="393" r:id="rId11"/>
    <p:sldId id="417" r:id="rId12"/>
    <p:sldId id="400" r:id="rId13"/>
    <p:sldId id="401" r:id="rId14"/>
    <p:sldId id="402" r:id="rId15"/>
    <p:sldId id="403" r:id="rId16"/>
    <p:sldId id="411" r:id="rId17"/>
    <p:sldId id="407" r:id="rId18"/>
    <p:sldId id="405" r:id="rId19"/>
    <p:sldId id="406" r:id="rId20"/>
    <p:sldId id="408" r:id="rId21"/>
    <p:sldId id="409" r:id="rId22"/>
    <p:sldId id="410" r:id="rId23"/>
    <p:sldId id="412" r:id="rId24"/>
    <p:sldId id="414" r:id="rId25"/>
    <p:sldId id="413" r:id="rId26"/>
    <p:sldId id="416" r:id="rId27"/>
    <p:sldId id="421" r:id="rId28"/>
    <p:sldId id="422" r:id="rId29"/>
    <p:sldId id="423" r:id="rId30"/>
    <p:sldId id="424" r:id="rId3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7BD2AB-E61C-41E0-A318-6A6286F7306D}">
          <p14:sldIdLst>
            <p14:sldId id="356"/>
            <p14:sldId id="419"/>
            <p14:sldId id="420"/>
            <p14:sldId id="374"/>
            <p14:sldId id="392"/>
            <p14:sldId id="398"/>
            <p14:sldId id="397"/>
            <p14:sldId id="396"/>
            <p14:sldId id="395"/>
            <p14:sldId id="393"/>
            <p14:sldId id="417"/>
            <p14:sldId id="400"/>
            <p14:sldId id="401"/>
            <p14:sldId id="402"/>
            <p14:sldId id="403"/>
            <p14:sldId id="411"/>
            <p14:sldId id="407"/>
            <p14:sldId id="405"/>
            <p14:sldId id="406"/>
            <p14:sldId id="408"/>
            <p14:sldId id="409"/>
            <p14:sldId id="410"/>
            <p14:sldId id="412"/>
            <p14:sldId id="414"/>
            <p14:sldId id="413"/>
            <p14:sldId id="416"/>
            <p14:sldId id="421"/>
            <p14:sldId id="422"/>
            <p14:sldId id="423"/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79846" autoAdjust="0"/>
  </p:normalViewPr>
  <p:slideViewPr>
    <p:cSldViewPr>
      <p:cViewPr varScale="1">
        <p:scale>
          <a:sx n="97" d="100"/>
          <a:sy n="97" d="100"/>
        </p:scale>
        <p:origin x="17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5E73-5273-4F19-844A-B639691F1C47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65E5-0107-4880-9C53-08A83835EE8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28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152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the websites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36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Where the websites 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8474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Count of images 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487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of IPs in each country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[webpages hosted from multiple servers are counted multiple times]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There’s overlap between Cat 1 and Cat 2, hence why Cat 1 + Cat 2 =/= Cat 1&amp;2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74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of IPs in each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44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*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CrawlSummary_V03.dbo.WhoIS_Contacts WIC, 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--get the unique domain names in this crawl with CE pages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txtDomainName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MAX(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intWhoIsID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intWhoIsID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W.*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CrawlDB_V03_1059.dbo.URLsVisited U, CrawlSummary_V03.dbo.WhoIS W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U.intWhoIsID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W.intWhoISID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U.intURLID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intURLID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ImageLog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intCategory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(1, 2)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txtDomainName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LatestWhoIS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LatestWhoIS.intWhoISID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WIC.intWhoISID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869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95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rrington" panose="04040505050A02020702" pitchFamily="82" charset="0"/>
                <a:ea typeface="ＭＳ Ｐゴシック" panose="020B0600070205080204" pitchFamily="34" charset="-128"/>
              </a:defRPr>
            </a:lvl9pPr>
          </a:lstStyle>
          <a:p>
            <a:fld id="{A263FF2B-7606-4D46-868A-B590D842B195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9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Describe</a:t>
            </a:r>
            <a:r>
              <a:rPr lang="en-US" baseline="0" dirty="0" smtClean="0"/>
              <a:t> this in 20 seconds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Mention speeds/capacity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99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95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15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73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SUM(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intLastIPBase10 - intFirstIPBase10 + 1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NumIPs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IP_CityBlocks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intFirstIPBase10 IS NOT NULL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8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Crawl 1059</a:t>
            </a:r>
          </a:p>
          <a:p>
            <a:r>
              <a:rPr lang="en-US" dirty="0" smtClean="0"/>
              <a:t>Study focuses on CE/Gray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60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E65E5-0107-4880-9C53-08A83835EE8C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96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075" indent="0" algn="ctr">
              <a:buNone/>
            </a:lvl2pPr>
            <a:lvl3pPr marL="914151" indent="0" algn="ctr">
              <a:buNone/>
            </a:lvl3pPr>
            <a:lvl4pPr marL="1371227" indent="0" algn="ctr">
              <a:buNone/>
            </a:lvl4pPr>
            <a:lvl5pPr marL="1828303" indent="0" algn="ctr">
              <a:buNone/>
            </a:lvl5pPr>
            <a:lvl6pPr marL="2285378" indent="0" algn="ctr">
              <a:buNone/>
            </a:lvl6pPr>
            <a:lvl7pPr marL="2742453" indent="0" algn="ctr">
              <a:buNone/>
            </a:lvl7pPr>
            <a:lvl8pPr marL="3199529" indent="0" algn="ctr">
              <a:buNone/>
            </a:lvl8pPr>
            <a:lvl9pPr marL="36566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3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6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6"/>
            <a:ext cx="609600" cy="517524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4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4"/>
            <a:ext cx="2895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4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45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2402F7-2973-40C4-8BDC-073C4203E2B5}" type="datetimeFigureOut">
              <a:rPr lang="en-CA"/>
              <a:pPr/>
              <a:t>2015-04-09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9D9276-F9CD-4FF1-B9AF-A8C34EED9311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92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5105"/>
            <a:ext cx="8960296" cy="562074"/>
          </a:xfrm>
        </p:spPr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8059383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97" y="6564187"/>
            <a:ext cx="601812" cy="3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0" y="6564186"/>
            <a:ext cx="7723584" cy="29381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33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105"/>
            <a:ext cx="8856984" cy="562074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199" y="980728"/>
            <a:ext cx="8250255" cy="5493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97" y="6564187"/>
            <a:ext cx="601812" cy="3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0" y="6564186"/>
            <a:ext cx="7723584" cy="29381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3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6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6"/>
            <a:ext cx="609600" cy="517524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97" y="6564187"/>
            <a:ext cx="601812" cy="3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2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15" tIns="45708" rIns="91415" bIns="45708" numCol="1" spcCol="274244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6CEC6A5B-8958-4F3B-837D-431E1683BC73}" type="datetimeFigureOut">
              <a:rPr lang="en-US" smtClean="0"/>
              <a:pPr/>
              <a:t>4/9/2015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fld id="{53C37EA5-4341-4AE1-994C-642E22CD4AC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91415" tIns="45708" rIns="91415" bIns="45708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15" tIns="45708" rIns="91415" bIns="4570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44" indent="-274244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06" indent="-27424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97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42" indent="-18282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87" indent="-18282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132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378" indent="-18282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9624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189" t="8572" r="48604" b="25041"/>
          <a:stretch/>
        </p:blipFill>
        <p:spPr>
          <a:xfrm>
            <a:off x="12229" y="-5308"/>
            <a:ext cx="9155803" cy="68633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5896" y="116632"/>
            <a:ext cx="5308104" cy="1008112"/>
          </a:xfrm>
          <a:prstGeom prst="rect">
            <a:avLst/>
          </a:prstGeom>
        </p:spPr>
        <p:txBody>
          <a:bodyPr vert="horz" lIns="91415" tIns="45708" rIns="91415" bIns="45708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89" y="79244"/>
            <a:ext cx="9026252" cy="11708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</a:rPr>
              <a:t>Measuring Cybercrime: The Example of Online Child Exploitation</a:t>
            </a:r>
            <a:endParaRPr lang="en-US" sz="35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4092772" cy="2348271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Richard Frank (rfrank@sfu.ca)</a:t>
            </a:r>
          </a:p>
          <a:p>
            <a:r>
              <a:rPr lang="en-US" dirty="0" smtClean="0"/>
              <a:t>Assistant Professor</a:t>
            </a:r>
          </a:p>
          <a:p>
            <a:endParaRPr lang="en-US" dirty="0"/>
          </a:p>
          <a:p>
            <a:r>
              <a:rPr lang="en-US" dirty="0" smtClean="0"/>
              <a:t>Martin Bouchard (mbouchard@sfu.ca)</a:t>
            </a:r>
          </a:p>
          <a:p>
            <a:r>
              <a:rPr lang="en-US" dirty="0" smtClean="0"/>
              <a:t>Associate Professor </a:t>
            </a:r>
          </a:p>
          <a:p>
            <a:endParaRPr lang="en-US" dirty="0"/>
          </a:p>
          <a:p>
            <a:r>
              <a:rPr lang="en-US" dirty="0" smtClean="0"/>
              <a:t>Co-Authors:</a:t>
            </a:r>
          </a:p>
          <a:p>
            <a:r>
              <a:rPr lang="en-US" dirty="0" smtClean="0"/>
              <a:t>Bryan Monk &amp; Russell Allsup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04" y="5983836"/>
            <a:ext cx="4627196" cy="7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11" y="5344406"/>
            <a:ext cx="2912996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‘draft’ data collection in Nov 2014</a:t>
            </a:r>
          </a:p>
          <a:p>
            <a:pPr lvl="1"/>
            <a:r>
              <a:rPr lang="en-CA" dirty="0" smtClean="0"/>
              <a:t>1269 pages with confirmed CE</a:t>
            </a:r>
          </a:p>
          <a:p>
            <a:pPr lvl="1"/>
            <a:r>
              <a:rPr lang="en-CA" dirty="0" smtClean="0"/>
              <a:t>Used as seed pages for ‘final’ data collection</a:t>
            </a:r>
          </a:p>
          <a:p>
            <a:endParaRPr lang="en-CA" dirty="0" smtClean="0"/>
          </a:p>
          <a:p>
            <a:r>
              <a:rPr lang="en-US" dirty="0" smtClean="0"/>
              <a:t>Collected data between Dec 26, 2014 and Jan 10, 2015</a:t>
            </a:r>
          </a:p>
          <a:p>
            <a:endParaRPr lang="en-US" dirty="0" smtClean="0"/>
          </a:p>
          <a:p>
            <a:r>
              <a:rPr lang="en-US" dirty="0" smtClean="0"/>
              <a:t>Let crawler start from seed sites, and go until no CE content found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5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Retrieved 54,156 </a:t>
            </a:r>
            <a:r>
              <a:rPr lang="en-US" dirty="0"/>
              <a:t>web-pages &amp; all images on them</a:t>
            </a:r>
          </a:p>
          <a:p>
            <a:endParaRPr lang="en-US" dirty="0" smtClean="0"/>
          </a:p>
          <a:p>
            <a:r>
              <a:rPr lang="en-US" dirty="0" smtClean="0"/>
              <a:t>Found 4,937 Category 1&amp;2 images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Images spread across </a:t>
            </a:r>
          </a:p>
          <a:p>
            <a:pPr lvl="1"/>
            <a:r>
              <a:rPr lang="en-US" dirty="0" smtClean="0"/>
              <a:t>1,166 webpages</a:t>
            </a:r>
          </a:p>
          <a:p>
            <a:pPr lvl="1"/>
            <a:r>
              <a:rPr lang="en-US" dirty="0" smtClean="0"/>
              <a:t>63 servers/domains</a:t>
            </a:r>
          </a:p>
          <a:p>
            <a:endParaRPr lang="en-US" dirty="0" smtClean="0"/>
          </a:p>
          <a:p>
            <a:r>
              <a:rPr lang="en-US" dirty="0"/>
              <a:t>Encountered 29,272 videos (which we don’t deal with)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72219"/>
              </p:ext>
            </p:extLst>
          </p:nvPr>
        </p:nvGraphicFramePr>
        <p:xfrm>
          <a:off x="1602904" y="2492896"/>
          <a:ext cx="6120680" cy="14674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6968"/>
                <a:gridCol w="2071464"/>
                <a:gridCol w="223224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Category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Images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Domains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1: 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1,569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2: ‘gray area’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3,368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47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3: Unrelated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104,378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479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Not in Database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1,259,496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2,402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3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Metadata generated by camera/software</a:t>
            </a:r>
          </a:p>
          <a:p>
            <a:endParaRPr lang="en-US" dirty="0" smtClean="0"/>
          </a:p>
          <a:p>
            <a:r>
              <a:rPr lang="en-US" dirty="0"/>
              <a:t>EXIF data was generally blank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1867" y="2708920"/>
            <a:ext cx="558518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/>
              <a:t>image was taken with </a:t>
            </a:r>
            <a:r>
              <a:rPr lang="en-US" sz="2400" dirty="0" err="1"/>
              <a:t>FinePix</a:t>
            </a:r>
            <a:r>
              <a:rPr lang="en-US" sz="2400" dirty="0"/>
              <a:t> A345</a:t>
            </a:r>
          </a:p>
          <a:p>
            <a:r>
              <a:rPr lang="en-US" sz="2400" dirty="0"/>
              <a:t>[others had no such metadata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0449" y="4091310"/>
            <a:ext cx="597311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10 </a:t>
            </a:r>
            <a:r>
              <a:rPr lang="en-US" sz="2400" dirty="0"/>
              <a:t>were saved from Adobe Photoshop </a:t>
            </a:r>
            <a:r>
              <a:rPr lang="en-US" sz="2400" dirty="0" smtClean="0"/>
              <a:t>CS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104368"/>
            <a:ext cx="480612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1337 were saved from Picasa </a:t>
            </a:r>
            <a:r>
              <a:rPr lang="en-US" sz="2400" dirty="0" smtClean="0"/>
              <a:t>3.0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0786" y="5886593"/>
            <a:ext cx="464101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No X/Y coordinates were stored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85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with CE images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84561"/>
              </p:ext>
            </p:extLst>
          </p:nvPr>
        </p:nvGraphicFramePr>
        <p:xfrm>
          <a:off x="827584" y="1484784"/>
          <a:ext cx="7488833" cy="383451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501598"/>
                <a:gridCol w="995745"/>
                <a:gridCol w="995745"/>
                <a:gridCol w="995745"/>
              </a:tblGrid>
              <a:tr h="28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Domain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Cat 1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Cat 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Cat1&amp;2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www3.bfcollection.com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1,590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1,590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7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www.gayteenboylinks.com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1,075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www.pichack.com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www.gayyoungboys.net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www.gayteenlove.com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www.gayteenmovies.net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www.adult-empire.com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www.twinkssecrets.com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www.allcuteboys.com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wetmike.com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cuteboyblog.com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thegayteentube.com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teengaysvideo.com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5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09783"/>
            <a:ext cx="7581478" cy="5264916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4616066" y="63523"/>
            <a:ext cx="1152128" cy="130898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GeoDB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280" y="240204"/>
            <a:ext cx="335861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Websites with Category 1 &amp; 2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  <a:endCxn id="9" idx="0"/>
          </p:cNvCxnSpPr>
          <p:nvPr/>
        </p:nvCxnSpPr>
        <p:spPr>
          <a:xfrm flipH="1">
            <a:off x="1925635" y="609536"/>
            <a:ext cx="80951" cy="216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804" y="826490"/>
            <a:ext cx="3491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Translate to server address(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4"/>
            <a:endCxn id="13" idx="1"/>
          </p:cNvCxnSpPr>
          <p:nvPr/>
        </p:nvCxnSpPr>
        <p:spPr>
          <a:xfrm>
            <a:off x="5768194" y="718013"/>
            <a:ext cx="1147219" cy="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15413" y="534239"/>
            <a:ext cx="17524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X/Y coordinate</a:t>
            </a:r>
          </a:p>
        </p:txBody>
      </p:sp>
      <p:cxnSp>
        <p:nvCxnSpPr>
          <p:cNvPr id="34" name="Straight Arrow Connector 33"/>
          <p:cNvCxnSpPr>
            <a:stCxn id="9" idx="3"/>
            <a:endCxn id="6" idx="2"/>
          </p:cNvCxnSpPr>
          <p:nvPr/>
        </p:nvCxnSpPr>
        <p:spPr>
          <a:xfrm flipV="1">
            <a:off x="3671465" y="718013"/>
            <a:ext cx="944601" cy="293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6516216" y="903571"/>
            <a:ext cx="1275399" cy="9412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5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7" y="348678"/>
            <a:ext cx="8985110" cy="62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8" y="332656"/>
            <a:ext cx="8988552" cy="6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1" y="332656"/>
            <a:ext cx="8988552" cy="6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7" y="116632"/>
            <a:ext cx="8876589" cy="65028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4168" y="116632"/>
            <a:ext cx="2952328" cy="64527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1" y="3356744"/>
            <a:ext cx="4633865" cy="32179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2564904"/>
            <a:ext cx="576064" cy="1656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7" y="332656"/>
            <a:ext cx="8988552" cy="62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rIns="91440" bIns="45720" anchor="t"/>
          <a:lstStyle/>
          <a:p>
            <a:pPr eaLnBrk="1" hangingPunct="1"/>
            <a:r>
              <a:rPr lang="en-CA" b="1" dirty="0" smtClean="0"/>
              <a:t>Defining Child Exploitation (CE)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/>
              <a:t>Section 163.1 of the C.C.C: 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dirty="0"/>
              <a:t>photographic, film, video, or other visual </a:t>
            </a:r>
            <a:r>
              <a:rPr lang="en-US" sz="2600" dirty="0" smtClean="0"/>
              <a:t>representation that </a:t>
            </a:r>
            <a:r>
              <a:rPr lang="en-US" sz="2600" dirty="0"/>
              <a:t>shows a person, under the age of 18, engaged in explicit sexual activity OR the dominant characteristic </a:t>
            </a:r>
            <a:r>
              <a:rPr lang="en-US" sz="2600" dirty="0" smtClean="0"/>
              <a:t>is a </a:t>
            </a:r>
            <a:r>
              <a:rPr lang="en-US" sz="2600" dirty="0"/>
              <a:t>sexual organ </a:t>
            </a:r>
            <a:r>
              <a:rPr lang="en-US" sz="2600" dirty="0" smtClean="0"/>
              <a:t>of </a:t>
            </a:r>
            <a:r>
              <a:rPr lang="en-US" sz="2600" dirty="0"/>
              <a:t>a person under the age of </a:t>
            </a:r>
            <a:r>
              <a:rPr lang="en-US" sz="2600" dirty="0" smtClean="0"/>
              <a:t>18</a:t>
            </a:r>
            <a:endParaRPr lang="en-US" sz="2600" dirty="0"/>
          </a:p>
          <a:p>
            <a:pPr lvl="2"/>
            <a:endParaRPr lang="en-US" sz="2400" dirty="0" smtClean="0"/>
          </a:p>
          <a:p>
            <a:pPr lvl="1"/>
            <a:r>
              <a:rPr lang="en-US" sz="2600" dirty="0" smtClean="0"/>
              <a:t>Illegal to </a:t>
            </a:r>
          </a:p>
          <a:p>
            <a:pPr lvl="2"/>
            <a:r>
              <a:rPr lang="en-US" sz="2300" dirty="0" smtClean="0"/>
              <a:t>Publish (incl. making/printing)</a:t>
            </a:r>
          </a:p>
          <a:p>
            <a:pPr lvl="2"/>
            <a:r>
              <a:rPr lang="en-US" sz="2300" dirty="0" smtClean="0"/>
              <a:t>Transmit (incl. distribution, importing, selling)</a:t>
            </a:r>
          </a:p>
          <a:p>
            <a:pPr lvl="2"/>
            <a:r>
              <a:rPr lang="en-US" sz="2300" dirty="0" smtClean="0"/>
              <a:t>Knowingly access</a:t>
            </a:r>
          </a:p>
          <a:p>
            <a:pPr lvl="2"/>
            <a:r>
              <a:rPr lang="en-US" sz="2300" dirty="0" smtClean="0"/>
              <a:t>Possess</a:t>
            </a:r>
          </a:p>
          <a:p>
            <a:endParaRPr lang="en-US" sz="2900" dirty="0"/>
          </a:p>
          <a:p>
            <a:r>
              <a:rPr lang="en-US" sz="2900" dirty="0"/>
              <a:t>4 exceptions</a:t>
            </a:r>
          </a:p>
          <a:p>
            <a:pPr lvl="1"/>
            <a:r>
              <a:rPr lang="en-US" sz="2600" dirty="0"/>
              <a:t>artistic merit</a:t>
            </a:r>
          </a:p>
          <a:p>
            <a:pPr lvl="1"/>
            <a:r>
              <a:rPr lang="en-US" sz="2600" dirty="0"/>
              <a:t>educational purposes</a:t>
            </a:r>
          </a:p>
          <a:p>
            <a:pPr lvl="1"/>
            <a:r>
              <a:rPr lang="en-US" sz="2600" dirty="0"/>
              <a:t>scientific or medical purposes</a:t>
            </a:r>
          </a:p>
          <a:p>
            <a:pPr lvl="1"/>
            <a:r>
              <a:rPr lang="en-US" sz="2600" dirty="0"/>
              <a:t>‘for the public good’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7" y="260648"/>
            <a:ext cx="8988552" cy="3522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" y="3362654"/>
            <a:ext cx="4642719" cy="323699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2564904"/>
            <a:ext cx="576064" cy="1656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716016" y="4437112"/>
            <a:ext cx="4427984" cy="2036840"/>
          </a:xfrm>
          <a:prstGeom prst="rect">
            <a:avLst/>
          </a:prstGeom>
        </p:spPr>
        <p:txBody>
          <a:bodyPr/>
          <a:lstStyle>
            <a:lvl1pPr marL="274244" indent="-274244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06" indent="-2742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1" indent="-182829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397" indent="-182829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642" indent="-182829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6887" indent="-182829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132" indent="-182829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5378" indent="-182829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59624" indent="-182829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Content accessed from Canada</a:t>
            </a:r>
          </a:p>
          <a:p>
            <a:endParaRPr lang="en-US" sz="1800" dirty="0"/>
          </a:p>
          <a:p>
            <a:r>
              <a:rPr lang="en-US" sz="1800" dirty="0" smtClean="0"/>
              <a:t>Website hosted in Netherlands</a:t>
            </a:r>
          </a:p>
          <a:p>
            <a:endParaRPr lang="en-US" sz="1800" dirty="0"/>
          </a:p>
          <a:p>
            <a:r>
              <a:rPr lang="en-US" sz="1800" dirty="0" smtClean="0"/>
              <a:t>Domain belongs to </a:t>
            </a:r>
            <a:r>
              <a:rPr lang="en-US" sz="1800" dirty="0" err="1" smtClean="0"/>
              <a:t>Michail</a:t>
            </a:r>
            <a:r>
              <a:rPr lang="en-US" sz="1800" dirty="0" smtClean="0"/>
              <a:t> in Russia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54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4978897" cy="144016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suxodro4ka.info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Hosted in Netherlands</a:t>
            </a:r>
          </a:p>
          <a:p>
            <a:r>
              <a:rPr lang="en-US" dirty="0" smtClean="0"/>
              <a:t>Person registered from Russia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1760" y="1988840"/>
            <a:ext cx="4307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How to attack this?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19149" y="2789639"/>
            <a:ext cx="3600400" cy="864096"/>
          </a:xfrm>
          <a:prstGeom prst="rect">
            <a:avLst/>
          </a:prstGeom>
        </p:spPr>
        <p:txBody>
          <a:bodyPr vert="horz" lIns="91415" tIns="45708" rIns="91415" bIns="45708">
            <a:normAutofit/>
          </a:bodyPr>
          <a:lstStyle>
            <a:lvl1pPr marL="274244" indent="-274244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06" indent="-2742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1" indent="-182829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397" indent="-182829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642" indent="-182829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6887" indent="-182829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132" indent="-182829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5378" indent="-182829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59624" indent="-182829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Arrest </a:t>
            </a:r>
            <a:r>
              <a:rPr lang="en-US" dirty="0" err="1" smtClean="0"/>
              <a:t>Michail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He’s in Russia!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</a:p>
          <a:p>
            <a:pPr lvl="1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3920828"/>
            <a:ext cx="8208912" cy="2460500"/>
          </a:xfrm>
          <a:prstGeom prst="rect">
            <a:avLst/>
          </a:prstGeom>
        </p:spPr>
        <p:txBody>
          <a:bodyPr vert="horz" lIns="91415" tIns="45708" rIns="91415" bIns="45708">
            <a:normAutofit/>
          </a:bodyPr>
          <a:lstStyle>
            <a:lvl1pPr marL="274244" indent="-274244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06" indent="-2742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1" indent="-182829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397" indent="-182829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642" indent="-182829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6887" indent="-182829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132" indent="-182829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5378" indent="-182829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59624" indent="-182829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Shut server down?</a:t>
            </a:r>
          </a:p>
          <a:p>
            <a:pPr lvl="1"/>
            <a:r>
              <a:rPr lang="en-US" dirty="0" smtClean="0"/>
              <a:t>2 problems:</a:t>
            </a:r>
          </a:p>
          <a:p>
            <a:pPr lvl="1"/>
            <a:endParaRPr lang="en-US" dirty="0"/>
          </a:p>
          <a:p>
            <a:pPr marL="365662" lvl="1" indent="0">
              <a:buNone/>
            </a:pPr>
            <a:r>
              <a:rPr lang="en-US" dirty="0" smtClean="0"/>
              <a:t>1) It’s easy to replace, rent another and re-upload content</a:t>
            </a:r>
          </a:p>
          <a:p>
            <a:pPr marL="822862" lvl="1" indent="-457200">
              <a:buAutoNum type="arabicParenR"/>
            </a:pPr>
            <a:endParaRPr lang="en-US" dirty="0"/>
          </a:p>
          <a:p>
            <a:pPr marL="365662" lvl="1" indent="0">
              <a:buNone/>
            </a:pPr>
            <a:r>
              <a:rPr lang="en-US" dirty="0" smtClean="0"/>
              <a:t>2) Content is </a:t>
            </a:r>
            <a:r>
              <a:rPr lang="en-US" i="1" dirty="0" smtClean="0"/>
              <a:t>not </a:t>
            </a:r>
            <a:r>
              <a:rPr lang="en-US" dirty="0" smtClean="0"/>
              <a:t>on suxodro4ka.info</a:t>
            </a:r>
          </a:p>
        </p:txBody>
      </p:sp>
    </p:spTree>
    <p:extLst>
      <p:ext uri="{BB962C8B-B14F-4D97-AF65-F5344CB8AC3E}">
        <p14:creationId xmlns:p14="http://schemas.microsoft.com/office/powerpoint/2010/main" val="39463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Sooo</a:t>
            </a:r>
            <a:r>
              <a:rPr lang="en-US" dirty="0" smtClean="0"/>
              <a:t>… Where is the content?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3614220"/>
              </p:ext>
            </p:extLst>
          </p:nvPr>
        </p:nvGraphicFramePr>
        <p:xfrm>
          <a:off x="334142" y="1562309"/>
          <a:ext cx="5822555" cy="4307205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085730"/>
                <a:gridCol w="414618"/>
                <a:gridCol w="665502"/>
                <a:gridCol w="1213659"/>
                <a:gridCol w="443046"/>
              </a:tblGrid>
              <a:tr h="181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Domain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endParaRPr kumimoji="0"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Gray</a:t>
                      </a:r>
                      <a:endParaRPr kumimoji="0"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Unrelated</a:t>
                      </a:r>
                      <a:endParaRPr kumimoji="0"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??</a:t>
                      </a:r>
                      <a:endParaRPr kumimoji="0"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101boyvideos.com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bonerboyblog.com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boys-cam.com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boywankblog.com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enigmaticboys.com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img.clicksagent.com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promo.adult-empire.com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suxodro4ka.info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teenboyswank.com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www.abouttwinks.com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www.allcuteboys.com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www.bestgaypass.com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www.gayteenboylinks.com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www.gayteenlove.com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http://</a:t>
                      </a:r>
                      <a:r>
                        <a:rPr lang="en-US" sz="1600" u="none" strike="noStrike" dirty="0" smtClean="0">
                          <a:effectLst/>
                        </a:rPr>
                        <a:t>www.pichack.com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4143" y="908720"/>
            <a:ext cx="7416824" cy="432048"/>
          </a:xfrm>
          <a:prstGeom prst="rect">
            <a:avLst/>
          </a:prstGeom>
        </p:spPr>
        <p:txBody>
          <a:bodyPr vert="horz" lIns="91415" tIns="45708" rIns="91415" bIns="45708">
            <a:noAutofit/>
          </a:bodyPr>
          <a:lstStyle>
            <a:lvl1pPr marL="274244" indent="-274244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06" indent="-2742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1" indent="-182829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397" indent="-182829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642" indent="-182829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6887" indent="-182829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132" indent="-182829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5378" indent="-182829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59624" indent="-182829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suxodro4ka.info </a:t>
            </a:r>
            <a:r>
              <a:rPr lang="en-US" sz="2000" i="1" dirty="0" smtClean="0"/>
              <a:t>references</a:t>
            </a:r>
            <a:r>
              <a:rPr lang="en-US" sz="2000" dirty="0" smtClean="0"/>
              <a:t> images from</a:t>
            </a: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93652"/>
              </p:ext>
            </p:extLst>
          </p:nvPr>
        </p:nvGraphicFramePr>
        <p:xfrm>
          <a:off x="6334608" y="1570067"/>
          <a:ext cx="1255297" cy="4307205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255297"/>
              </a:tblGrid>
              <a:tr h="18130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Arizona, US</a:t>
                      </a: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Arizona, US</a:t>
                      </a: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Russia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Cyprus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Russia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Louisiana, 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Louisiana, 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England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Louisiana, 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Louisiana, 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426313"/>
              </p:ext>
            </p:extLst>
          </p:nvPr>
        </p:nvGraphicFramePr>
        <p:xfrm>
          <a:off x="7605524" y="1566123"/>
          <a:ext cx="1402979" cy="4307205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402979"/>
              </a:tblGrid>
              <a:tr h="18130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Anonymous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Anonymous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Anonymous</a:t>
                      </a: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Anonymous</a:t>
                      </a: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Anonymous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Michail</a:t>
                      </a:r>
                      <a:endParaRPr kumimoji="0"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Michail</a:t>
                      </a:r>
                      <a:endParaRPr kumimoji="0"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Anonymous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Anonymous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Anonymous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Anonymous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9183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rot="20632696">
            <a:off x="1667838" y="2635363"/>
            <a:ext cx="5406286" cy="163121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Content accessed from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Website hosted in Netherlands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Registrant </a:t>
            </a:r>
            <a:r>
              <a:rPr lang="en-US" sz="2000" dirty="0" smtClean="0"/>
              <a:t>in </a:t>
            </a:r>
            <a:r>
              <a:rPr lang="en-US" sz="2000" dirty="0"/>
              <a:t>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Website contains large number of images from site </a:t>
            </a:r>
            <a:r>
              <a:rPr lang="en-US" sz="2000" dirty="0" smtClean="0"/>
              <a:t>hosted in </a:t>
            </a:r>
            <a:r>
              <a:rPr lang="en-US" sz="2000" dirty="0"/>
              <a:t>US, </a:t>
            </a:r>
            <a:r>
              <a:rPr lang="en-US" sz="2000" dirty="0" smtClean="0"/>
              <a:t>registered </a:t>
            </a:r>
            <a:r>
              <a:rPr lang="en-US" sz="2000" dirty="0"/>
              <a:t>in </a:t>
            </a:r>
            <a:r>
              <a:rPr lang="en-US" sz="2000" dirty="0" smtClean="0"/>
              <a:t>UK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83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Servers?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>
                <a:sym typeface="Wingdings" panose="05000000000000000000" pitchFamily="2" charset="2"/>
              </a:rPr>
              <a:t> Domain  Server Address  </a:t>
            </a:r>
            <a:r>
              <a:rPr lang="en-US" dirty="0" err="1" smtClean="0">
                <a:sym typeface="Wingdings" panose="05000000000000000000" pitchFamily="2" charset="2"/>
              </a:rPr>
              <a:t>GeoDB</a:t>
            </a:r>
            <a:r>
              <a:rPr lang="en-US" dirty="0" smtClean="0">
                <a:sym typeface="Wingdings" panose="05000000000000000000" pitchFamily="2" charset="2"/>
              </a:rPr>
              <a:t>  XY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XY coordinate was reverse-geocoded to get address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i="1" dirty="0" smtClean="0">
                <a:sym typeface="Wingdings" panose="05000000000000000000" pitchFamily="2" charset="2"/>
              </a:rPr>
              <a:t>Servers</a:t>
            </a:r>
            <a:r>
              <a:rPr lang="en-US" dirty="0" smtClean="0">
                <a:sym typeface="Wingdings" panose="05000000000000000000" pitchFamily="2" charset="2"/>
              </a:rPr>
              <a:t> containing CE material</a:t>
            </a: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	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02379"/>
              </p:ext>
            </p:extLst>
          </p:nvPr>
        </p:nvGraphicFramePr>
        <p:xfrm>
          <a:off x="457199" y="4221088"/>
          <a:ext cx="8352924" cy="227076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982351"/>
                <a:gridCol w="864096"/>
                <a:gridCol w="72008"/>
                <a:gridCol w="1152128"/>
                <a:gridCol w="864096"/>
                <a:gridCol w="72008"/>
                <a:gridCol w="1224136"/>
                <a:gridCol w="864096"/>
                <a:gridCol w="72008"/>
                <a:gridCol w="1185997"/>
              </a:tblGrid>
              <a:tr h="95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Country Name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1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2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1&amp;2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??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(2.38%)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(2.27%)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(1.59%)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United Kingdom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(4.76%)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(6.82%)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(6.35%)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United States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(71.43%)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(70.45%)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(74.60%)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Canada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(2.38%)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(2.27%)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(1.59%)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Dominica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(2.38%)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(2.27%)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(1.59%)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8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Netherlands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(16.67%)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(15.91%)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(14.29%)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808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8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</a:t>
            </a:r>
            <a:r>
              <a:rPr lang="en-US" dirty="0" smtClean="0"/>
              <a:t>the 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sym typeface="Wingdings" panose="05000000000000000000" pitchFamily="2" charset="2"/>
              </a:rPr>
              <a:t>Webpages</a:t>
            </a:r>
          </a:p>
          <a:p>
            <a:endParaRPr lang="en-US" i="1" dirty="0">
              <a:sym typeface="Wingdings" panose="05000000000000000000" pitchFamily="2" charset="2"/>
            </a:endParaRPr>
          </a:p>
          <a:p>
            <a:endParaRPr lang="en-US" i="1" dirty="0" smtClean="0">
              <a:sym typeface="Wingdings" panose="05000000000000000000" pitchFamily="2" charset="2"/>
            </a:endParaRPr>
          </a:p>
          <a:p>
            <a:endParaRPr lang="en-US" i="1" dirty="0">
              <a:sym typeface="Wingdings" panose="05000000000000000000" pitchFamily="2" charset="2"/>
            </a:endParaRPr>
          </a:p>
          <a:p>
            <a:endParaRPr lang="en-US" i="1" dirty="0" smtClean="0">
              <a:sym typeface="Wingdings" panose="05000000000000000000" pitchFamily="2" charset="2"/>
            </a:endParaRPr>
          </a:p>
          <a:p>
            <a:endParaRPr lang="en-US" i="1" dirty="0">
              <a:sym typeface="Wingdings" panose="05000000000000000000" pitchFamily="2" charset="2"/>
            </a:endParaRPr>
          </a:p>
          <a:p>
            <a:endParaRPr lang="en-US" i="1" dirty="0" smtClean="0">
              <a:sym typeface="Wingdings" panose="05000000000000000000" pitchFamily="2" charset="2"/>
            </a:endParaRPr>
          </a:p>
          <a:p>
            <a:r>
              <a:rPr lang="en-US" i="1" dirty="0" smtClean="0">
                <a:sym typeface="Wingdings" panose="05000000000000000000" pitchFamily="2" charset="2"/>
              </a:rPr>
              <a:t>Images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02575"/>
              </p:ext>
            </p:extLst>
          </p:nvPr>
        </p:nvGraphicFramePr>
        <p:xfrm>
          <a:off x="354530" y="1556792"/>
          <a:ext cx="8352924" cy="227076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982351"/>
                <a:gridCol w="864096"/>
                <a:gridCol w="72008"/>
                <a:gridCol w="1152128"/>
                <a:gridCol w="864096"/>
                <a:gridCol w="72008"/>
                <a:gridCol w="1224136"/>
                <a:gridCol w="864096"/>
                <a:gridCol w="72008"/>
                <a:gridCol w="118599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Country Name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1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2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1&amp;2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??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(0.30%)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(0.83%)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(0.69%)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United Kingdom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(0.45%)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(4.84%)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(3.09%)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United States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(82.36%)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(77.73%)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(84.99%)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Canada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(0.30%)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(0.14%)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(0.17%)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Dominica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(0.15%)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(0.69%)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(0.51%)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Netherlands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(16.44%)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(15.77%)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(10.55%)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669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723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1166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84062"/>
              </p:ext>
            </p:extLst>
          </p:nvPr>
        </p:nvGraphicFramePr>
        <p:xfrm>
          <a:off x="354530" y="4581128"/>
          <a:ext cx="8352924" cy="1986915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982351"/>
                <a:gridCol w="864096"/>
                <a:gridCol w="72008"/>
                <a:gridCol w="1152128"/>
                <a:gridCol w="864096"/>
                <a:gridCol w="72008"/>
                <a:gridCol w="1224136"/>
                <a:gridCol w="864096"/>
                <a:gridCol w="72008"/>
                <a:gridCol w="118599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Country Name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1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2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1&amp;2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Kingdom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(0.00%)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(9.18%)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(6.15%)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(98.86%)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3,009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(88.81%)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4,663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(92.14%)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(0.18%)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(0.12%)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(0.14%)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Dominica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(0.06%)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(0.32%)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(0.24%)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(0.90%)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(1.56%)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(1.34%)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1,673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3,388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5,061</a:t>
                      </a:r>
                      <a:endParaRPr kumimoji="0" 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3724"/>
            <a:ext cx="9144000" cy="7519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25105"/>
            <a:ext cx="6696744" cy="562074"/>
          </a:xfr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Distribution of Contact Info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2309777"/>
              </p:ext>
            </p:extLst>
          </p:nvPr>
        </p:nvGraphicFramePr>
        <p:xfrm>
          <a:off x="5514482" y="908720"/>
          <a:ext cx="3522014" cy="531114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944216"/>
                <a:gridCol w="720080"/>
                <a:gridCol w="857718"/>
              </a:tblGrid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Country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Anon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Name </a:t>
                      </a:r>
                      <a:r>
                        <a:rPr lang="en-US" sz="1600" u="none" strike="noStrike" dirty="0" smtClean="0">
                          <a:effectLst/>
                        </a:rPr>
                        <a:t>Given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Bahamas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Belarus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Cyprus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Republic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Estonia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1149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Luxembourg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Panama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 Federation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Kingdom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148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Grand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 has</a:t>
            </a:r>
          </a:p>
          <a:p>
            <a:pPr lvl="1"/>
            <a:r>
              <a:rPr lang="en-US" dirty="0" smtClean="0"/>
              <a:t>~75% of the servers</a:t>
            </a:r>
          </a:p>
          <a:p>
            <a:pPr lvl="1"/>
            <a:r>
              <a:rPr lang="en-US" dirty="0" smtClean="0"/>
              <a:t>~85% of the webpages</a:t>
            </a:r>
          </a:p>
          <a:p>
            <a:pPr lvl="1"/>
            <a:r>
              <a:rPr lang="en-US" dirty="0" smtClean="0"/>
              <a:t>~99% of the Category 1, 89% of Category 2 images</a:t>
            </a:r>
          </a:p>
          <a:p>
            <a:pPr lvl="1"/>
            <a:r>
              <a:rPr lang="en-US" dirty="0" smtClean="0"/>
              <a:t>Largest section (~26%) of </a:t>
            </a:r>
            <a:r>
              <a:rPr lang="en-US" i="1" dirty="0" smtClean="0"/>
              <a:t>anonymous </a:t>
            </a:r>
            <a:r>
              <a:rPr lang="en-US" dirty="0" smtClean="0"/>
              <a:t>registrants </a:t>
            </a:r>
          </a:p>
          <a:p>
            <a:pPr lvl="1"/>
            <a:endParaRPr lang="en-US" dirty="0"/>
          </a:p>
          <a:p>
            <a:r>
              <a:rPr lang="en-US" dirty="0" smtClean="0"/>
              <a:t>Even though</a:t>
            </a:r>
            <a:endParaRPr lang="en-US" dirty="0"/>
          </a:p>
          <a:p>
            <a:pPr lvl="1"/>
            <a:r>
              <a:rPr lang="en-US" dirty="0" smtClean="0"/>
              <a:t>Regardless of state, it is a Federal crime</a:t>
            </a:r>
          </a:p>
          <a:p>
            <a:pPr lvl="1"/>
            <a:r>
              <a:rPr lang="en-US" dirty="0" smtClean="0"/>
              <a:t>US has stronger CE laws than Canada</a:t>
            </a:r>
          </a:p>
          <a:p>
            <a:pPr lvl="1"/>
            <a:r>
              <a:rPr lang="en-US" dirty="0" smtClean="0"/>
              <a:t>Cannot access for academic purposes either</a:t>
            </a:r>
          </a:p>
          <a:p>
            <a:pPr lvl="1"/>
            <a:r>
              <a:rPr lang="en-US" sz="1200" dirty="0"/>
              <a:t>(See 18 U.S.C. § 2251; 18 U.S.C. § 2252; 18 U.S.C. § 2252A)</a:t>
            </a:r>
            <a:endParaRPr lang="en-US" sz="1200" dirty="0" smtClean="0"/>
          </a:p>
          <a:p>
            <a:pPr lvl="1"/>
            <a:r>
              <a:rPr lang="en-US" dirty="0" smtClean="0"/>
              <a:t>Large statutory minimum sentences </a:t>
            </a:r>
          </a:p>
          <a:p>
            <a:pPr lvl="2"/>
            <a:r>
              <a:rPr lang="en-US" dirty="0" smtClean="0"/>
              <a:t>Ex: 5 years for transporting</a:t>
            </a:r>
          </a:p>
          <a:p>
            <a:pPr lvl="1"/>
            <a:endParaRPr lang="en-US" dirty="0" smtClean="0"/>
          </a:p>
          <a:p>
            <a:r>
              <a:rPr lang="en-US" dirty="0"/>
              <a:t>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89605"/>
            <a:ext cx="18288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most prominent location for webpages/servers</a:t>
            </a:r>
          </a:p>
          <a:p>
            <a:endParaRPr lang="en-US" dirty="0"/>
          </a:p>
          <a:p>
            <a:r>
              <a:rPr lang="en-US" dirty="0" smtClean="0"/>
              <a:t>Netherlands has</a:t>
            </a:r>
          </a:p>
          <a:p>
            <a:pPr lvl="1"/>
            <a:r>
              <a:rPr lang="en-US" dirty="0" smtClean="0"/>
              <a:t>16% of servers with Category 1 images</a:t>
            </a:r>
          </a:p>
          <a:p>
            <a:pPr lvl="1"/>
            <a:r>
              <a:rPr lang="en-US" dirty="0" smtClean="0"/>
              <a:t>16% of webpages analyzed with Category 1</a:t>
            </a:r>
          </a:p>
          <a:p>
            <a:pPr lvl="1"/>
            <a:r>
              <a:rPr lang="en-US" dirty="0"/>
              <a:t>&lt;</a:t>
            </a:r>
            <a:r>
              <a:rPr lang="en-US" dirty="0" smtClean="0"/>
              <a:t>1% of Category 1 images</a:t>
            </a:r>
          </a:p>
          <a:p>
            <a:pPr lvl="1"/>
            <a:endParaRPr lang="en-US" dirty="0"/>
          </a:p>
          <a:p>
            <a:r>
              <a:rPr lang="en-US" dirty="0" smtClean="0"/>
              <a:t>Even though</a:t>
            </a:r>
          </a:p>
          <a:p>
            <a:pPr lvl="1"/>
            <a:r>
              <a:rPr lang="en-US" dirty="0" smtClean="0"/>
              <a:t>Laws very similar to US </a:t>
            </a:r>
          </a:p>
          <a:p>
            <a:pPr lvl="1"/>
            <a:r>
              <a:rPr lang="en-US" dirty="0" smtClean="0"/>
              <a:t>(punishment is not as severe)</a:t>
            </a:r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157192"/>
            <a:ext cx="1828800" cy="12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UK had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in </a:t>
            </a:r>
            <a:r>
              <a:rPr lang="en-US" i="1" dirty="0" smtClean="0"/>
              <a:t>anonymous </a:t>
            </a:r>
            <a:r>
              <a:rPr lang="en-US" dirty="0" smtClean="0"/>
              <a:t>registrations</a:t>
            </a:r>
          </a:p>
          <a:p>
            <a:pPr lvl="1"/>
            <a:r>
              <a:rPr lang="en-US" dirty="0" smtClean="0"/>
              <a:t>2 servers hosting webpages referencing Category 1 images</a:t>
            </a:r>
          </a:p>
          <a:p>
            <a:pPr lvl="1"/>
            <a:r>
              <a:rPr lang="en-US" dirty="0" smtClean="0"/>
              <a:t>Hosted </a:t>
            </a:r>
            <a:r>
              <a:rPr lang="en-US" i="1" dirty="0" smtClean="0"/>
              <a:t>no Category 1 images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Laws very similar to Netherlands, US and Canada</a:t>
            </a:r>
          </a:p>
          <a:p>
            <a:pPr lvl="1"/>
            <a:r>
              <a:rPr lang="en-US" dirty="0" smtClean="0"/>
              <a:t>Very large number of CE-related prosecutions</a:t>
            </a:r>
          </a:p>
          <a:p>
            <a:endParaRPr lang="en-US" dirty="0"/>
          </a:p>
          <a:p>
            <a:r>
              <a:rPr lang="en-US" dirty="0" smtClean="0"/>
              <a:t>Panama had</a:t>
            </a:r>
          </a:p>
          <a:p>
            <a:pPr lvl="1"/>
            <a:r>
              <a:rPr lang="en-US" dirty="0" smtClean="0"/>
              <a:t>No servers, no images</a:t>
            </a:r>
          </a:p>
          <a:p>
            <a:pPr lvl="1"/>
            <a:r>
              <a:rPr lang="en-US" dirty="0" smtClean="0"/>
              <a:t>8 (of 63) websites were registered through </a:t>
            </a:r>
            <a:br>
              <a:rPr lang="en-US" dirty="0" smtClean="0"/>
            </a:br>
            <a:r>
              <a:rPr lang="en-US" dirty="0" smtClean="0"/>
              <a:t>Panama </a:t>
            </a:r>
            <a:r>
              <a:rPr lang="en-US" i="1" dirty="0" smtClean="0"/>
              <a:t>anonymously</a:t>
            </a:r>
          </a:p>
          <a:p>
            <a:pPr lvl="1"/>
            <a:r>
              <a:rPr lang="en-US" dirty="0" smtClean="0"/>
              <a:t>Laws similar to Netherlands, US and Canada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790" y="2132159"/>
            <a:ext cx="18288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43" y="4149080"/>
            <a:ext cx="184724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only one data collection effort</a:t>
            </a:r>
          </a:p>
          <a:p>
            <a:r>
              <a:rPr lang="en-US" dirty="0" smtClean="0"/>
              <a:t>Revealed complex picture of CE on websites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Websites typically hosted in countries that</a:t>
            </a:r>
          </a:p>
          <a:p>
            <a:pPr lvl="1"/>
            <a:r>
              <a:rPr lang="en-US" dirty="0" smtClean="0"/>
              <a:t>Are well-connected, with good infrastructure</a:t>
            </a:r>
          </a:p>
          <a:p>
            <a:pPr lvl="1"/>
            <a:r>
              <a:rPr lang="en-US" dirty="0" smtClean="0"/>
              <a:t>Have strong CE laws</a:t>
            </a:r>
          </a:p>
          <a:p>
            <a:pPr lvl="1"/>
            <a:endParaRPr lang="en-US" dirty="0"/>
          </a:p>
          <a:p>
            <a:r>
              <a:rPr lang="en-US" dirty="0" smtClean="0"/>
              <a:t>Although websites contain CE images, they are hosted </a:t>
            </a:r>
            <a:r>
              <a:rPr lang="en-US" i="1" dirty="0" smtClean="0"/>
              <a:t>elsewhere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Large amount of registrants were </a:t>
            </a:r>
            <a:r>
              <a:rPr lang="en-US" i="1" dirty="0" smtClean="0"/>
              <a:t>anonymous</a:t>
            </a:r>
          </a:p>
          <a:p>
            <a:endParaRPr lang="en-US" i="1" dirty="0"/>
          </a:p>
          <a:p>
            <a:r>
              <a:rPr lang="en-US" i="1" dirty="0" smtClean="0"/>
              <a:t>Future?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sites are CE images located on?</a:t>
            </a:r>
          </a:p>
          <a:p>
            <a:endParaRPr lang="en-US" dirty="0"/>
          </a:p>
          <a:p>
            <a:r>
              <a:rPr lang="en-US" dirty="0"/>
              <a:t>Where are those web-sites?</a:t>
            </a:r>
          </a:p>
          <a:p>
            <a:endParaRPr lang="en-US" dirty="0"/>
          </a:p>
          <a:p>
            <a:r>
              <a:rPr lang="en-US" dirty="0"/>
              <a:t>Who do they belong to?</a:t>
            </a:r>
          </a:p>
          <a:p>
            <a:endParaRPr lang="en-US" dirty="0"/>
          </a:p>
          <a:p>
            <a:r>
              <a:rPr lang="en-US" dirty="0"/>
              <a:t>Jurisdiction problems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189" t="8572" r="48604" b="25041"/>
          <a:stretch/>
        </p:blipFill>
        <p:spPr>
          <a:xfrm>
            <a:off x="12229" y="-5308"/>
            <a:ext cx="9155803" cy="68633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5896" y="116632"/>
            <a:ext cx="5308104" cy="1008112"/>
          </a:xfrm>
          <a:prstGeom prst="rect">
            <a:avLst/>
          </a:prstGeom>
        </p:spPr>
        <p:txBody>
          <a:bodyPr vert="horz" lIns="91415" tIns="45708" rIns="91415" bIns="45708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89" y="79244"/>
            <a:ext cx="9026252" cy="11708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</a:rPr>
              <a:t>Measuring Cybercrime: The Example of Online Child Exploitation</a:t>
            </a:r>
            <a:endParaRPr lang="en-US" sz="35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4092772" cy="2348271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Richard Frank (rfrank@sfu.ca)</a:t>
            </a:r>
          </a:p>
          <a:p>
            <a:r>
              <a:rPr lang="en-US" dirty="0" smtClean="0"/>
              <a:t>Assistant Professor</a:t>
            </a:r>
          </a:p>
          <a:p>
            <a:endParaRPr lang="en-US" dirty="0"/>
          </a:p>
          <a:p>
            <a:r>
              <a:rPr lang="en-US" dirty="0" smtClean="0"/>
              <a:t>Martin Bouchard (mbouchard@sfu.ca)</a:t>
            </a:r>
          </a:p>
          <a:p>
            <a:r>
              <a:rPr lang="en-US" dirty="0" smtClean="0"/>
              <a:t>Associate Professor </a:t>
            </a:r>
          </a:p>
          <a:p>
            <a:endParaRPr lang="en-US" dirty="0"/>
          </a:p>
          <a:p>
            <a:r>
              <a:rPr lang="en-US" dirty="0" smtClean="0"/>
              <a:t>Co-Authors:</a:t>
            </a:r>
          </a:p>
          <a:p>
            <a:r>
              <a:rPr lang="en-US" dirty="0" smtClean="0"/>
              <a:t>Bryan Monk &amp; Russell Allsup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04" y="5983836"/>
            <a:ext cx="4627196" cy="7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11" y="5344406"/>
            <a:ext cx="2912996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452765" y="250881"/>
            <a:ext cx="4531176" cy="326433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2" rIns="71105" bIns="35552"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90296" y="491242"/>
            <a:ext cx="948397" cy="816091"/>
            <a:chOff x="2549033" y="2234232"/>
            <a:chExt cx="1120444" cy="1203581"/>
          </a:xfrm>
        </p:grpSpPr>
        <p:sp>
          <p:nvSpPr>
            <p:cNvPr id="8" name="Oval 7"/>
            <p:cNvSpPr/>
            <p:nvPr/>
          </p:nvSpPr>
          <p:spPr>
            <a:xfrm>
              <a:off x="2549033" y="2234232"/>
              <a:ext cx="1120444" cy="12035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98021" y="243271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09255" y="2301097"/>
              <a:ext cx="124494" cy="13373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04889" y="283602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95996" y="289045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56024" y="310136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09912" y="2636307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4070" y="1169885"/>
            <a:ext cx="948397" cy="816091"/>
            <a:chOff x="3793970" y="3235102"/>
            <a:chExt cx="1120444" cy="1203581"/>
          </a:xfrm>
        </p:grpSpPr>
        <p:sp>
          <p:nvSpPr>
            <p:cNvPr id="16" name="Oval 15"/>
            <p:cNvSpPr/>
            <p:nvPr/>
          </p:nvSpPr>
          <p:spPr>
            <a:xfrm>
              <a:off x="3793970" y="3235102"/>
              <a:ext cx="1120444" cy="12035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72131" y="3719433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02805" y="339082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416439" y="3849327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00962" y="4181540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54849" y="3716480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47048" y="2171249"/>
            <a:ext cx="1097118" cy="878854"/>
            <a:chOff x="3206784" y="4711926"/>
            <a:chExt cx="1296144" cy="1296144"/>
          </a:xfrm>
        </p:grpSpPr>
        <p:sp>
          <p:nvSpPr>
            <p:cNvPr id="23" name="Oval 22"/>
            <p:cNvSpPr/>
            <p:nvPr/>
          </p:nvSpPr>
          <p:spPr>
            <a:xfrm>
              <a:off x="3206784" y="4711926"/>
              <a:ext cx="1296144" cy="12961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673227" y="5065468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36704" y="486652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26331" y="529777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747637" y="565258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01524" y="518752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31145" y="1169885"/>
            <a:ext cx="948397" cy="816091"/>
            <a:chOff x="1179603" y="3235102"/>
            <a:chExt cx="1120444" cy="1203581"/>
          </a:xfrm>
        </p:grpSpPr>
        <p:sp>
          <p:nvSpPr>
            <p:cNvPr id="30" name="Oval 29"/>
            <p:cNvSpPr/>
            <p:nvPr/>
          </p:nvSpPr>
          <p:spPr>
            <a:xfrm>
              <a:off x="1179603" y="3235102"/>
              <a:ext cx="1120444" cy="12035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19574" y="345769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93055" y="342675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01949" y="4049924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793055" y="378594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855302" y="417772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31464" y="366129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20788" y="2171249"/>
            <a:ext cx="1097118" cy="878854"/>
            <a:chOff x="1403648" y="4711926"/>
            <a:chExt cx="1296144" cy="1296144"/>
          </a:xfrm>
        </p:grpSpPr>
        <p:sp>
          <p:nvSpPr>
            <p:cNvPr id="38" name="Oval 37"/>
            <p:cNvSpPr/>
            <p:nvPr/>
          </p:nvSpPr>
          <p:spPr>
            <a:xfrm>
              <a:off x="1403648" y="4711926"/>
              <a:ext cx="1296144" cy="12961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812494" y="492873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265042" y="5465780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894995" y="561285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424384" y="513233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Cloud 42"/>
          <p:cNvSpPr/>
          <p:nvPr/>
        </p:nvSpPr>
        <p:spPr>
          <a:xfrm>
            <a:off x="365812" y="2831716"/>
            <a:ext cx="4104456" cy="24172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4" name="Group 43"/>
          <p:cNvGrpSpPr/>
          <p:nvPr/>
        </p:nvGrpSpPr>
        <p:grpSpPr>
          <a:xfrm>
            <a:off x="2168383" y="4070763"/>
            <a:ext cx="576408" cy="506052"/>
            <a:chOff x="-653144" y="2803049"/>
            <a:chExt cx="2343150" cy="2209822"/>
          </a:xfrm>
        </p:grpSpPr>
        <p:sp>
          <p:nvSpPr>
            <p:cNvPr id="45" name="Rectangle 44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Trapezoid 45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86196" y="4247495"/>
            <a:ext cx="576408" cy="506052"/>
            <a:chOff x="-653144" y="2803049"/>
            <a:chExt cx="2343150" cy="2209822"/>
          </a:xfrm>
        </p:grpSpPr>
        <p:sp>
          <p:nvSpPr>
            <p:cNvPr id="49" name="Rectangle 48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Trapezoid 49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189365" y="4214836"/>
            <a:ext cx="576408" cy="506052"/>
            <a:chOff x="-653144" y="2803049"/>
            <a:chExt cx="2343150" cy="2209822"/>
          </a:xfrm>
        </p:grpSpPr>
        <p:sp>
          <p:nvSpPr>
            <p:cNvPr id="53" name="Rectangle 52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Trapezoid 53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15098" y="4710310"/>
            <a:ext cx="295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Crawler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7342435" y="75996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Internet</a:t>
            </a:r>
            <a:endParaRPr lang="en-CA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570241" y="1458864"/>
            <a:ext cx="2764027" cy="1852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851166" y="3503585"/>
            <a:ext cx="576408" cy="506052"/>
            <a:chOff x="-653144" y="2803049"/>
            <a:chExt cx="2343150" cy="2209822"/>
          </a:xfrm>
        </p:grpSpPr>
        <p:sp>
          <p:nvSpPr>
            <p:cNvPr id="67" name="Rectangle 66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Trapezoid 67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944778" y="3318495"/>
            <a:ext cx="576408" cy="506052"/>
            <a:chOff x="-653144" y="2803049"/>
            <a:chExt cx="2343150" cy="2209822"/>
          </a:xfrm>
        </p:grpSpPr>
        <p:sp>
          <p:nvSpPr>
            <p:cNvPr id="71" name="Rectangle 70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Trapezoid 71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150274" y="3484038"/>
            <a:ext cx="576408" cy="506052"/>
            <a:chOff x="-653144" y="2803049"/>
            <a:chExt cx="2343150" cy="2209822"/>
          </a:xfrm>
        </p:grpSpPr>
        <p:sp>
          <p:nvSpPr>
            <p:cNvPr id="75" name="Rectangle 74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Trapezoid 75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0" name="Can 79"/>
          <p:cNvSpPr/>
          <p:nvPr/>
        </p:nvSpPr>
        <p:spPr>
          <a:xfrm>
            <a:off x="478937" y="5672676"/>
            <a:ext cx="1061762" cy="11407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3742111" y="2898881"/>
            <a:ext cx="3546849" cy="856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784664" y="1614750"/>
            <a:ext cx="3625565" cy="2671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3" idx="3"/>
          </p:cNvCxnSpPr>
          <p:nvPr/>
        </p:nvCxnSpPr>
        <p:spPr>
          <a:xfrm flipV="1">
            <a:off x="2700756" y="1156604"/>
            <a:ext cx="4034113" cy="2914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33" idx="3"/>
          </p:cNvCxnSpPr>
          <p:nvPr/>
        </p:nvCxnSpPr>
        <p:spPr>
          <a:xfrm flipV="1">
            <a:off x="1396524" y="1799775"/>
            <a:ext cx="3938257" cy="1918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18" idx="1"/>
          </p:cNvCxnSpPr>
          <p:nvPr/>
        </p:nvCxnSpPr>
        <p:spPr>
          <a:xfrm flipV="1">
            <a:off x="2514526" y="1288755"/>
            <a:ext cx="5360323" cy="2253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Right Arrow 98"/>
          <p:cNvSpPr/>
          <p:nvPr/>
        </p:nvSpPr>
        <p:spPr>
          <a:xfrm rot="7322632">
            <a:off x="1160177" y="5266878"/>
            <a:ext cx="1124775" cy="59303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452765" y="250881"/>
            <a:ext cx="4531176" cy="326433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2" rIns="71105" bIns="35552"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90296" y="491242"/>
            <a:ext cx="948397" cy="816091"/>
            <a:chOff x="2549033" y="2234232"/>
            <a:chExt cx="1120444" cy="1203581"/>
          </a:xfrm>
        </p:grpSpPr>
        <p:sp>
          <p:nvSpPr>
            <p:cNvPr id="8" name="Oval 7"/>
            <p:cNvSpPr/>
            <p:nvPr/>
          </p:nvSpPr>
          <p:spPr>
            <a:xfrm>
              <a:off x="2549033" y="2234232"/>
              <a:ext cx="1120444" cy="12035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98021" y="243271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09255" y="2301097"/>
              <a:ext cx="124494" cy="13373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04889" y="283602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95996" y="289045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56024" y="310136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09912" y="2636307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4070" y="1169885"/>
            <a:ext cx="948397" cy="816091"/>
            <a:chOff x="3793970" y="3235102"/>
            <a:chExt cx="1120444" cy="1203581"/>
          </a:xfrm>
        </p:grpSpPr>
        <p:sp>
          <p:nvSpPr>
            <p:cNvPr id="16" name="Oval 15"/>
            <p:cNvSpPr/>
            <p:nvPr/>
          </p:nvSpPr>
          <p:spPr>
            <a:xfrm>
              <a:off x="3793970" y="3235102"/>
              <a:ext cx="1120444" cy="12035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72131" y="3719433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02805" y="339082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416439" y="3849327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00962" y="4181540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54849" y="3716480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47048" y="2171249"/>
            <a:ext cx="1097118" cy="878854"/>
            <a:chOff x="3206784" y="4711926"/>
            <a:chExt cx="1296144" cy="1296144"/>
          </a:xfrm>
        </p:grpSpPr>
        <p:sp>
          <p:nvSpPr>
            <p:cNvPr id="23" name="Oval 22"/>
            <p:cNvSpPr/>
            <p:nvPr/>
          </p:nvSpPr>
          <p:spPr>
            <a:xfrm>
              <a:off x="3206784" y="4711926"/>
              <a:ext cx="1296144" cy="12961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673227" y="5065468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36704" y="486652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26331" y="529777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747637" y="565258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01524" y="518752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31145" y="1169885"/>
            <a:ext cx="948397" cy="816091"/>
            <a:chOff x="1179603" y="3235102"/>
            <a:chExt cx="1120444" cy="1203581"/>
          </a:xfrm>
        </p:grpSpPr>
        <p:sp>
          <p:nvSpPr>
            <p:cNvPr id="30" name="Oval 29"/>
            <p:cNvSpPr/>
            <p:nvPr/>
          </p:nvSpPr>
          <p:spPr>
            <a:xfrm>
              <a:off x="1179603" y="3235102"/>
              <a:ext cx="1120444" cy="12035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19574" y="345769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93055" y="342675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01949" y="4049924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793055" y="378594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855302" y="417772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31464" y="3661292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20788" y="2171249"/>
            <a:ext cx="1097118" cy="878854"/>
            <a:chOff x="1403648" y="4711926"/>
            <a:chExt cx="1296144" cy="1296144"/>
          </a:xfrm>
        </p:grpSpPr>
        <p:sp>
          <p:nvSpPr>
            <p:cNvPr id="38" name="Oval 37"/>
            <p:cNvSpPr/>
            <p:nvPr/>
          </p:nvSpPr>
          <p:spPr>
            <a:xfrm>
              <a:off x="1403648" y="4711926"/>
              <a:ext cx="1296144" cy="12961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812494" y="4928739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265042" y="5465780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894995" y="561285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424384" y="5132335"/>
              <a:ext cx="124494" cy="1337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Cloud 42"/>
          <p:cNvSpPr/>
          <p:nvPr/>
        </p:nvSpPr>
        <p:spPr>
          <a:xfrm>
            <a:off x="365812" y="2831716"/>
            <a:ext cx="4104456" cy="24172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4" name="Group 43"/>
          <p:cNvGrpSpPr/>
          <p:nvPr/>
        </p:nvGrpSpPr>
        <p:grpSpPr>
          <a:xfrm>
            <a:off x="2168383" y="4070763"/>
            <a:ext cx="576408" cy="506052"/>
            <a:chOff x="-653144" y="2803049"/>
            <a:chExt cx="2343150" cy="2209822"/>
          </a:xfrm>
        </p:grpSpPr>
        <p:sp>
          <p:nvSpPr>
            <p:cNvPr id="45" name="Rectangle 44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Trapezoid 45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86196" y="4247495"/>
            <a:ext cx="576408" cy="506052"/>
            <a:chOff x="-653144" y="2803049"/>
            <a:chExt cx="2343150" cy="2209822"/>
          </a:xfrm>
        </p:grpSpPr>
        <p:sp>
          <p:nvSpPr>
            <p:cNvPr id="49" name="Rectangle 48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Trapezoid 49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189365" y="4214836"/>
            <a:ext cx="576408" cy="506052"/>
            <a:chOff x="-653144" y="2803049"/>
            <a:chExt cx="2343150" cy="2209822"/>
          </a:xfrm>
        </p:grpSpPr>
        <p:sp>
          <p:nvSpPr>
            <p:cNvPr id="53" name="Rectangle 52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Trapezoid 53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15098" y="4710310"/>
            <a:ext cx="295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Crawler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7342435" y="75996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Internet</a:t>
            </a:r>
            <a:endParaRPr lang="en-CA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570241" y="1458864"/>
            <a:ext cx="2764027" cy="1852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851166" y="3503585"/>
            <a:ext cx="576408" cy="506052"/>
            <a:chOff x="-653144" y="2803049"/>
            <a:chExt cx="2343150" cy="2209822"/>
          </a:xfrm>
        </p:grpSpPr>
        <p:sp>
          <p:nvSpPr>
            <p:cNvPr id="67" name="Rectangle 66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Trapezoid 67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944778" y="3318495"/>
            <a:ext cx="576408" cy="506052"/>
            <a:chOff x="-653144" y="2803049"/>
            <a:chExt cx="2343150" cy="2209822"/>
          </a:xfrm>
        </p:grpSpPr>
        <p:sp>
          <p:nvSpPr>
            <p:cNvPr id="71" name="Rectangle 70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Trapezoid 71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150274" y="3484038"/>
            <a:ext cx="576408" cy="506052"/>
            <a:chOff x="-653144" y="2803049"/>
            <a:chExt cx="2343150" cy="2209822"/>
          </a:xfrm>
        </p:grpSpPr>
        <p:sp>
          <p:nvSpPr>
            <p:cNvPr id="75" name="Rectangle 74"/>
            <p:cNvSpPr/>
            <p:nvPr/>
          </p:nvSpPr>
          <p:spPr>
            <a:xfrm>
              <a:off x="-417444" y="2803049"/>
              <a:ext cx="1878496" cy="13216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Trapezoid 75"/>
            <p:cNvSpPr/>
            <p:nvPr/>
          </p:nvSpPr>
          <p:spPr>
            <a:xfrm>
              <a:off x="-653144" y="4122964"/>
              <a:ext cx="2343150" cy="889907"/>
            </a:xfrm>
            <a:prstGeom prst="trapezoi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-326571" y="2892606"/>
              <a:ext cx="1698171" cy="11487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0" name="Can 79"/>
          <p:cNvSpPr/>
          <p:nvPr/>
        </p:nvSpPr>
        <p:spPr>
          <a:xfrm>
            <a:off x="478937" y="5672676"/>
            <a:ext cx="1061762" cy="11407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3742111" y="2898881"/>
            <a:ext cx="3546849" cy="856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784664" y="1614750"/>
            <a:ext cx="3625565" cy="2671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3" idx="3"/>
          </p:cNvCxnSpPr>
          <p:nvPr/>
        </p:nvCxnSpPr>
        <p:spPr>
          <a:xfrm flipV="1">
            <a:off x="2700756" y="1156604"/>
            <a:ext cx="4034113" cy="2914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33" idx="3"/>
          </p:cNvCxnSpPr>
          <p:nvPr/>
        </p:nvCxnSpPr>
        <p:spPr>
          <a:xfrm flipV="1">
            <a:off x="1396524" y="1799775"/>
            <a:ext cx="3938257" cy="1918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18" idx="1"/>
          </p:cNvCxnSpPr>
          <p:nvPr/>
        </p:nvCxnSpPr>
        <p:spPr>
          <a:xfrm flipV="1">
            <a:off x="2514526" y="1288755"/>
            <a:ext cx="5360323" cy="2253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Right Arrow 98"/>
          <p:cNvSpPr/>
          <p:nvPr/>
        </p:nvSpPr>
        <p:spPr>
          <a:xfrm rot="7322632">
            <a:off x="1160177" y="5266878"/>
            <a:ext cx="1124775" cy="59303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4410893" y="4092695"/>
            <a:ext cx="1585241" cy="4211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447148" y="4137300"/>
            <a:ext cx="1554670" cy="5813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020578" y="4456364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Database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029886" y="3660667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Keyword Analysis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400733" y="4150392"/>
            <a:ext cx="3470224" cy="2597387"/>
            <a:chOff x="4400733" y="4150392"/>
            <a:chExt cx="3470224" cy="2597387"/>
          </a:xfrm>
        </p:grpSpPr>
        <p:sp>
          <p:nvSpPr>
            <p:cNvPr id="78" name="Rectangle 77"/>
            <p:cNvSpPr/>
            <p:nvPr/>
          </p:nvSpPr>
          <p:spPr>
            <a:xfrm>
              <a:off x="6007580" y="6049281"/>
              <a:ext cx="1860186" cy="6984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Geodatabase</a:t>
              </a:r>
              <a:endParaRPr lang="en-US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4400733" y="4150392"/>
              <a:ext cx="1595401" cy="124688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4442672" y="4203436"/>
              <a:ext cx="1595400" cy="19990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6010771" y="5252061"/>
              <a:ext cx="1860186" cy="6984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WhoIS</a:t>
              </a:r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996952"/>
            <a:ext cx="4608512" cy="3456384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020578" y="4456364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Database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029886" y="3660667"/>
            <a:ext cx="1860186" cy="6984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Keyword Analysis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007580" y="6049281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Geodatabase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010771" y="5252061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455934" cy="2736304"/>
          </a:xfrm>
          <a:noFill/>
        </p:spPr>
        <p:txBody>
          <a:bodyPr/>
          <a:lstStyle/>
          <a:p>
            <a:pPr marL="605888" indent="-514350"/>
            <a:r>
              <a:rPr lang="en-CA" dirty="0" smtClean="0"/>
              <a:t>Used total of 82 keywords</a:t>
            </a:r>
          </a:p>
          <a:p>
            <a:pPr marL="605888" indent="-514350"/>
            <a:r>
              <a:rPr lang="en-CA" dirty="0" smtClean="0"/>
              <a:t>Minimum </a:t>
            </a:r>
            <a:r>
              <a:rPr lang="en-CA" dirty="0"/>
              <a:t>of seven keywords per page </a:t>
            </a:r>
            <a:endParaRPr lang="en-CA" dirty="0" smtClean="0"/>
          </a:p>
          <a:p>
            <a:pPr marL="971550" lvl="1" indent="-514350"/>
            <a:r>
              <a:rPr lang="en-CA" dirty="0" smtClean="0"/>
              <a:t>(</a:t>
            </a:r>
            <a:r>
              <a:rPr lang="en-CA" dirty="0"/>
              <a:t>Frank, Westlake, &amp; Bouchard, 2010)</a:t>
            </a:r>
          </a:p>
          <a:p>
            <a:pPr marL="605888" indent="-514350"/>
            <a:r>
              <a:rPr lang="en-CA" dirty="0"/>
              <a:t>Relevant to </a:t>
            </a:r>
            <a:r>
              <a:rPr lang="en-CA" dirty="0" smtClean="0"/>
              <a:t>CE topics</a:t>
            </a:r>
          </a:p>
          <a:p>
            <a:pPr marL="605888" indent="-514350"/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7901"/>
              </p:ext>
            </p:extLst>
          </p:nvPr>
        </p:nvGraphicFramePr>
        <p:xfrm>
          <a:off x="971600" y="3140967"/>
          <a:ext cx="1872208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little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boy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reelkiddymov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mafiasex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Bibcamer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naked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paedo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jailbait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lolly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babyshvid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24985"/>
              </p:ext>
            </p:extLst>
          </p:nvPr>
        </p:nvGraphicFramePr>
        <p:xfrm>
          <a:off x="3131840" y="3157735"/>
          <a:ext cx="1872208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pthc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babyshivid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lover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kiddy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lolli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qqaazz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lola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Bath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nude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5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6020578" y="4456364"/>
            <a:ext cx="1860186" cy="6984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 Database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029886" y="3660667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Keyword Analysis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007580" y="6049281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Geodatabase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010771" y="5252061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WhoIS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22660"/>
              </p:ext>
            </p:extLst>
          </p:nvPr>
        </p:nvGraphicFramePr>
        <p:xfrm>
          <a:off x="251520" y="332656"/>
          <a:ext cx="8568953" cy="26080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68292"/>
                <a:gridCol w="1668292"/>
                <a:gridCol w="5232369"/>
              </a:tblGrid>
              <a:tr h="279082">
                <a:tc>
                  <a:txBody>
                    <a:bodyPr/>
                    <a:lstStyle/>
                    <a:p>
                      <a:r>
                        <a:rPr lang="en-CA" sz="2100" dirty="0" smtClean="0"/>
                        <a:t>Category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dirty="0" smtClean="0"/>
                        <a:t>Count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dirty="0" smtClean="0"/>
                        <a:t>Description</a:t>
                      </a:r>
                      <a:endParaRPr lang="en-CA" sz="2100" dirty="0"/>
                    </a:p>
                  </a:txBody>
                  <a:tcPr/>
                </a:tc>
              </a:tr>
              <a:tr h="573479"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/>
                        <a:t>1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100" dirty="0" smtClean="0"/>
                        <a:t>702,997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dirty="0" smtClean="0"/>
                        <a:t>Child exploitation.</a:t>
                      </a:r>
                      <a:r>
                        <a:rPr lang="en-CA" sz="2100" baseline="0" dirty="0" smtClean="0"/>
                        <a:t> </a:t>
                      </a:r>
                      <a:r>
                        <a:rPr lang="en-CA" sz="2100" dirty="0" smtClean="0"/>
                        <a:t>CCC </a:t>
                      </a:r>
                      <a:r>
                        <a:rPr lang="en-CA" sz="2100" baseline="0" dirty="0" smtClean="0"/>
                        <a:t>s. 163.1(1)</a:t>
                      </a:r>
                      <a:endParaRPr lang="en-CA" sz="2100" dirty="0"/>
                    </a:p>
                  </a:txBody>
                  <a:tcPr/>
                </a:tc>
              </a:tr>
              <a:tr h="571564"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/>
                        <a:t>2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100" dirty="0" smtClean="0"/>
                        <a:t>2,109,813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dirty="0" smtClean="0"/>
                        <a:t>“Gray-area”:</a:t>
                      </a:r>
                      <a:r>
                        <a:rPr lang="en-CA" sz="2100" baseline="0" dirty="0" smtClean="0"/>
                        <a:t> An investigator was unable to determine if image depicts a person under the age of 18</a:t>
                      </a:r>
                      <a:endParaRPr lang="en-CA" sz="2100" dirty="0"/>
                    </a:p>
                  </a:txBody>
                  <a:tcPr/>
                </a:tc>
              </a:tr>
              <a:tr h="571564"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/>
                        <a:t>3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100" dirty="0" smtClean="0"/>
                        <a:t>49,419,190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kern="1200" dirty="0" smtClean="0">
                          <a:effectLst/>
                        </a:rPr>
                        <a:t>“Other” material, not child exploitation</a:t>
                      </a:r>
                      <a:endParaRPr lang="en-CA" sz="2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3916943"/>
            <a:ext cx="5040560" cy="1777339"/>
          </a:xfrm>
          <a:noFill/>
        </p:spPr>
        <p:txBody>
          <a:bodyPr/>
          <a:lstStyle/>
          <a:p>
            <a:pPr marL="605888" indent="-514350"/>
            <a:r>
              <a:rPr lang="en-CA" dirty="0" smtClean="0"/>
              <a:t>Confirmed CE image hashes</a:t>
            </a:r>
          </a:p>
          <a:p>
            <a:pPr marL="971550" lvl="1" indent="-514350"/>
            <a:r>
              <a:rPr lang="en-CA" i="1" dirty="0" smtClean="0"/>
              <a:t>Not </a:t>
            </a:r>
            <a:r>
              <a:rPr lang="en-CA" dirty="0" smtClean="0"/>
              <a:t>original images</a:t>
            </a:r>
          </a:p>
          <a:p>
            <a:pPr marL="605888" indent="-514350"/>
            <a:r>
              <a:rPr lang="en-CA" dirty="0" smtClean="0"/>
              <a:t>Provided by RCMP in April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96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07580" y="6049281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Geodatabase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0771" y="5252061"/>
            <a:ext cx="1860186" cy="6984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67168" y="406142"/>
            <a:ext cx="4135454" cy="273630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Provides information about the ownership of a domain</a:t>
            </a:r>
          </a:p>
          <a:p>
            <a:pPr lvl="1"/>
            <a:r>
              <a:rPr lang="en-US" dirty="0" smtClean="0"/>
              <a:t>Registrant information</a:t>
            </a:r>
          </a:p>
          <a:p>
            <a:pPr lvl="1"/>
            <a:r>
              <a:rPr lang="en-US" dirty="0" smtClean="0"/>
              <a:t>Administrative Contact</a:t>
            </a:r>
          </a:p>
          <a:p>
            <a:pPr lvl="1"/>
            <a:r>
              <a:rPr lang="en-US" dirty="0" smtClean="0"/>
              <a:t>Technical Contact</a:t>
            </a:r>
          </a:p>
          <a:p>
            <a:r>
              <a:rPr lang="en-US" dirty="0" smtClean="0"/>
              <a:t>Query </a:t>
            </a:r>
            <a:r>
              <a:rPr lang="en-US" i="1" dirty="0" smtClean="0"/>
              <a:t>whoisxmlapi.com</a:t>
            </a:r>
          </a:p>
          <a:p>
            <a:pPr lvl="1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20578" y="4456364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Database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29886" y="3660667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Keyword Analysis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7" y="102226"/>
            <a:ext cx="4563374" cy="66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618562" y="577535"/>
            <a:ext cx="4417819" cy="1766674"/>
          </a:xfrm>
        </p:spPr>
        <p:txBody>
          <a:bodyPr>
            <a:no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MaxMind’s</a:t>
            </a:r>
            <a:r>
              <a:rPr lang="en-US" dirty="0" smtClean="0"/>
              <a:t> </a:t>
            </a:r>
            <a:r>
              <a:rPr lang="en-US" dirty="0" err="1" smtClean="0"/>
              <a:t>GeoLite</a:t>
            </a:r>
            <a:r>
              <a:rPr lang="en-US" dirty="0" smtClean="0"/>
              <a:t> DB</a:t>
            </a:r>
          </a:p>
          <a:p>
            <a:r>
              <a:rPr lang="en-US" dirty="0" smtClean="0"/>
              <a:t>Contains ~3m entries</a:t>
            </a:r>
          </a:p>
          <a:p>
            <a:r>
              <a:rPr lang="en-US" dirty="0"/>
              <a:t>Covers </a:t>
            </a:r>
            <a:r>
              <a:rPr lang="en-US" dirty="0" smtClean="0"/>
              <a:t>~3.5b addresses</a:t>
            </a:r>
          </a:p>
          <a:p>
            <a:pPr marL="0" indent="0" algn="ctr">
              <a:buNone/>
            </a:pPr>
            <a:r>
              <a:rPr lang="en-US" sz="1400" dirty="0" smtClean="0"/>
              <a:t>(total of 4.3b)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249" y="6039950"/>
            <a:ext cx="1860186" cy="6984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Geodatabase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0771" y="5252061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1839606" y="2510896"/>
            <a:ext cx="1152128" cy="130898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GeoDB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10831" y="408315"/>
            <a:ext cx="140775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www.sfu.ca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2"/>
            <a:endCxn id="23" idx="0"/>
          </p:cNvCxnSpPr>
          <p:nvPr/>
        </p:nvCxnSpPr>
        <p:spPr>
          <a:xfrm>
            <a:off x="2414710" y="777647"/>
            <a:ext cx="0" cy="859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8291" y="965436"/>
            <a:ext cx="3491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Translate to server address(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49116" y="1637563"/>
            <a:ext cx="15311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142.58.103.2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2414710" y="2006895"/>
            <a:ext cx="5059" cy="504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415670" y="3819876"/>
            <a:ext cx="1" cy="381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57102" y="4181748"/>
            <a:ext cx="17524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X/Y coordinate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414710" y="4559854"/>
            <a:ext cx="1" cy="381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55" y="4948832"/>
            <a:ext cx="3200400" cy="14763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20578" y="4456364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Database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29886" y="3660667"/>
            <a:ext cx="1860186" cy="698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Keyword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animBg="1"/>
      <p:bldP spid="19" grpId="0" animBg="1"/>
      <p:bldP spid="22" grpId="0" animBg="1"/>
      <p:bldP spid="23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Week6-c</Template>
  <TotalTime>15057</TotalTime>
  <Words>1594</Words>
  <Application>Microsoft Office PowerPoint</Application>
  <PresentationFormat>On-screen Show (4:3)</PresentationFormat>
  <Paragraphs>632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Measuring Cybercrime: The Example of Online Child Exploitation</vt:lpstr>
      <vt:lpstr>Defining Child Exploitation (CE)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Collection</vt:lpstr>
      <vt:lpstr>Results</vt:lpstr>
      <vt:lpstr>EXIF</vt:lpstr>
      <vt:lpstr>Domains with CE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Sooo… Where is the content?</vt:lpstr>
      <vt:lpstr>Where are the Servers?</vt:lpstr>
      <vt:lpstr>Where are the …?</vt:lpstr>
      <vt:lpstr>Distribution of Contact Info</vt:lpstr>
      <vt:lpstr>Summary</vt:lpstr>
      <vt:lpstr>Summary</vt:lpstr>
      <vt:lpstr>Summary</vt:lpstr>
      <vt:lpstr>Conclusions</vt:lpstr>
      <vt:lpstr>Measuring Cybercrime: The Example of Online Child Exploitation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JURISDICTION IN CYBERSPACE</dc:title>
  <dc:creator>Sara Smyth</dc:creator>
  <cp:lastModifiedBy>Richard Frank</cp:lastModifiedBy>
  <cp:revision>257</cp:revision>
  <cp:lastPrinted>2012-11-15T22:15:06Z</cp:lastPrinted>
  <dcterms:created xsi:type="dcterms:W3CDTF">2009-11-30T02:41:52Z</dcterms:created>
  <dcterms:modified xsi:type="dcterms:W3CDTF">2015-04-10T05:24:00Z</dcterms:modified>
</cp:coreProperties>
</file>